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ppt" ContentType="application/vnd.ms-powerpoi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6" r:id="rId2"/>
    <p:sldId id="567" r:id="rId3"/>
    <p:sldId id="574" r:id="rId4"/>
    <p:sldId id="568" r:id="rId5"/>
    <p:sldId id="570" r:id="rId6"/>
    <p:sldId id="556" r:id="rId7"/>
    <p:sldId id="557" r:id="rId8"/>
    <p:sldId id="569" r:id="rId9"/>
    <p:sldId id="558" r:id="rId10"/>
    <p:sldId id="561" r:id="rId11"/>
    <p:sldId id="571" r:id="rId12"/>
    <p:sldId id="573" r:id="rId13"/>
    <p:sldId id="553" r:id="rId14"/>
    <p:sldId id="572" r:id="rId15"/>
    <p:sldId id="563" r:id="rId16"/>
    <p:sldId id="564" r:id="rId17"/>
    <p:sldId id="555" r:id="rId18"/>
  </p:sldIdLst>
  <p:sldSz cx="9144000" cy="6858000" type="screen4x3"/>
  <p:notesSz cx="6735763" cy="986948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2CB22C"/>
    <a:srgbClr val="2BAB2B"/>
    <a:srgbClr val="2AA62A"/>
    <a:srgbClr val="2DB52D"/>
    <a:srgbClr val="2EB82E"/>
    <a:srgbClr val="339933"/>
    <a:srgbClr val="EAEA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29" autoAdjust="0"/>
    <p:restoredTop sz="94388" autoAdjust="0"/>
  </p:normalViewPr>
  <p:slideViewPr>
    <p:cSldViewPr>
      <p:cViewPr>
        <p:scale>
          <a:sx n="66" d="100"/>
          <a:sy n="66" d="100"/>
        </p:scale>
        <p:origin x="-984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/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8007"/>
            <a:ext cx="5388610" cy="4441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4301"/>
            <a:ext cx="2918831" cy="49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/>
            </a:lvl1pPr>
          </a:lstStyle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4301"/>
            <a:ext cx="2918831" cy="49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fld id="{3867ADAF-9A9D-49F2-BDB1-8C5BE7ED8BD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gray">
          <a:xfrm>
            <a:off x="0" y="2514600"/>
            <a:ext cx="9144000" cy="106680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gray">
          <a:xfrm>
            <a:off x="0" y="0"/>
            <a:ext cx="9144000" cy="2514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20" name="Picture 24" descr="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103188"/>
            <a:ext cx="4162425" cy="4087812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gray">
          <a:xfrm>
            <a:off x="0" y="3200400"/>
            <a:ext cx="9144000" cy="36576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21" name="Picture 25" descr="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3048000"/>
            <a:ext cx="1981200" cy="1946275"/>
          </a:xfrm>
          <a:prstGeom prst="rect">
            <a:avLst/>
          </a:prstGeom>
          <a:noFill/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4" cstate="print"/>
          <a:srcRect r="8662"/>
          <a:stretch>
            <a:fillRect/>
          </a:stretch>
        </p:blipFill>
        <p:spPr bwMode="auto">
          <a:xfrm>
            <a:off x="6781800" y="1538288"/>
            <a:ext cx="2057400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5"/>
          <a:srcRect r="1010"/>
          <a:stretch>
            <a:fillRect/>
          </a:stretch>
        </p:blipFill>
        <p:spPr bwMode="auto">
          <a:xfrm>
            <a:off x="4419600" y="2439988"/>
            <a:ext cx="4495800" cy="380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57200" y="685800"/>
            <a:ext cx="8229600" cy="1524000"/>
          </a:xfrm>
        </p:spPr>
        <p:txBody>
          <a:bodyPr/>
          <a:lstStyle>
            <a:lvl1pPr>
              <a:defRPr sz="5500"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590800"/>
            <a:ext cx="5715000" cy="5334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en-US"/>
              <a:t>Образец подзаголовка</a:t>
            </a:r>
          </a:p>
        </p:txBody>
      </p:sp>
      <p:pic>
        <p:nvPicPr>
          <p:cNvPr id="4122" name="Picture 26" descr="0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876800"/>
            <a:ext cx="1382713" cy="1981200"/>
          </a:xfrm>
          <a:prstGeom prst="rect">
            <a:avLst/>
          </a:prstGeom>
          <a:noFill/>
        </p:spPr>
      </p:pic>
      <p:sp>
        <p:nvSpPr>
          <p:cNvPr id="410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1295400" y="6553200"/>
            <a:ext cx="21336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657600" y="6553200"/>
            <a:ext cx="28956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781800" y="6553200"/>
            <a:ext cx="10668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9E9D700-D4EC-4CC1-AEA5-75C431E8B36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8001000" y="6415088"/>
            <a:ext cx="1047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1" u="none">
                <a:solidFill>
                  <a:schemeClr val="bg2"/>
                </a:solidFill>
              </a:rPr>
              <a:t>L/O/G/O</a:t>
            </a:r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2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1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2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" dur="1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00"/>
                            </p:stCondLst>
                            <p:childTnLst>
                              <p:par>
                                <p:cTn id="23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00"/>
                            </p:stCondLst>
                            <p:childTnLst>
                              <p:par>
                                <p:cTn id="2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5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1"/>
      <p:bldP spid="4102" grpId="0" build="p">
        <p:tmplLst>
          <p:tmpl lvl="1">
            <p:tnLst>
              <p:par>
                <p:cTn presetID="1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Top)">
                      <p:cBhvr>
                        <p:cTn dur="500"/>
                        <p:tgtEl>
                          <p:spTgt spid="410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BB6296-425D-43F8-97B6-D7F8360F11A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 spd="med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6172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6172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C63643E-75BD-44DF-9888-C9EFB67B11C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 spd="med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AFB3DDDF-31E6-4FF8-AA06-CBD4979969D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 spd="med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E63A75-ED42-4896-A9C5-44717000E31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 spd="med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E7AA7C-845A-484E-80BF-768F1B59818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 spd="med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FD51E3-D4C0-4EC1-9E71-28CDB653AB7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 spd="med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7624B2C-0663-4424-BCC0-BDC29167885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 spd="med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2E031A-FF9F-4802-ABFA-FA403742E28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 spd="med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2AE6E27-26E6-4DA1-9ED1-F61C3FF74C6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 spd="med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89A1A2-202E-4EC4-B1FB-221F17BFD6E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 spd="med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60BF134-68D8-429D-B7EE-5AB8B73599D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  <p:transition spd="med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50000">
              <a:schemeClr val="bg1">
                <a:gamma/>
                <a:tint val="0"/>
                <a:invGamma/>
              </a:schemeClr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0" y="0"/>
            <a:ext cx="9144000" cy="1447800"/>
            <a:chOff x="0" y="0"/>
            <a:chExt cx="5760" cy="912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gray">
            <a:xfrm>
              <a:off x="0" y="0"/>
              <a:ext cx="5760" cy="240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28627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2" name="Rectangle 8"/>
            <p:cNvSpPr>
              <a:spLocks noChangeArrowheads="1"/>
            </p:cNvSpPr>
            <p:nvPr userDrawn="1"/>
          </p:nvSpPr>
          <p:spPr bwMode="gray">
            <a:xfrm>
              <a:off x="1248" y="240"/>
              <a:ext cx="4512" cy="480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gray">
            <a:xfrm>
              <a:off x="0" y="720"/>
              <a:ext cx="5760" cy="19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050" name="Picture 26" descr="0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715250" y="77788"/>
            <a:ext cx="1066800" cy="104775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33525"/>
            <a:ext cx="8229600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u="none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u="none"/>
            </a:lvl1pPr>
          </a:lstStyle>
          <a:p>
            <a:fld id="{2DFC4BAF-7184-4B13-808C-5F174BDA0CD0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424863" y="95250"/>
            <a:ext cx="67310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6" cstate="print"/>
          <a:srcRect r="1010"/>
          <a:stretch>
            <a:fillRect/>
          </a:stretch>
        </p:blipFill>
        <p:spPr bwMode="auto">
          <a:xfrm>
            <a:off x="8001000" y="311150"/>
            <a:ext cx="9144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51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1143000"/>
            <a:ext cx="8458200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 u="none">
                <a:solidFill>
                  <a:schemeClr val="bg2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1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.ppt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59394" name="Text Box 7"/>
          <p:cNvSpPr txBox="1">
            <a:spLocks noChangeArrowheads="1"/>
          </p:cNvSpPr>
          <p:nvPr/>
        </p:nvSpPr>
        <p:spPr bwMode="auto">
          <a:xfrm>
            <a:off x="214282" y="2071679"/>
            <a:ext cx="864399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u="none" dirty="0" smtClean="0">
                <a:solidFill>
                  <a:schemeClr val="tx2"/>
                </a:solidFill>
                <a:latin typeface="Times New Roman" pitchFamily="18" charset="0"/>
              </a:rPr>
              <a:t>Профилактика коррупционных нарушений и минимизация «Бытовой коррупции» в системе управления образованием </a:t>
            </a:r>
            <a:r>
              <a:rPr lang="ru-RU" sz="3200" b="1" u="none" dirty="0" err="1" smtClean="0">
                <a:solidFill>
                  <a:schemeClr val="tx2"/>
                </a:solidFill>
                <a:latin typeface="Times New Roman" pitchFamily="18" charset="0"/>
              </a:rPr>
              <a:t>Бугульминского</a:t>
            </a:r>
            <a:r>
              <a:rPr lang="ru-RU" sz="3200" b="1" u="none" dirty="0" smtClean="0">
                <a:solidFill>
                  <a:schemeClr val="tx2"/>
                </a:solidFill>
                <a:latin typeface="Times New Roman" pitchFamily="18" charset="0"/>
              </a:rPr>
              <a:t> муниципального района РТ </a:t>
            </a:r>
            <a:endParaRPr lang="ru-RU" sz="3200" b="1" u="none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76375" y="0"/>
            <a:ext cx="6480175" cy="915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u="none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образованием исполнительного комитета </a:t>
            </a:r>
          </a:p>
          <a:p>
            <a:pPr>
              <a:lnSpc>
                <a:spcPct val="90000"/>
              </a:lnSpc>
            </a:pPr>
            <a:r>
              <a:rPr lang="ru-RU" sz="2000" b="1" u="none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Бугульминского</a:t>
            </a:r>
            <a:r>
              <a:rPr lang="ru-RU" sz="2000" b="1" u="none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</a:t>
            </a:r>
          </a:p>
          <a:p>
            <a:pPr>
              <a:lnSpc>
                <a:spcPct val="90000"/>
              </a:lnSpc>
            </a:pPr>
            <a:r>
              <a:rPr lang="ru-RU" sz="2000" b="1" u="none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endParaRPr lang="ru-RU" sz="2800" i="1" u="none" dirty="0">
              <a:solidFill>
                <a:schemeClr val="accent2"/>
              </a:solidFill>
              <a:cs typeface="Arial" charset="0"/>
            </a:endParaRPr>
          </a:p>
        </p:txBody>
      </p:sp>
      <p:pic>
        <p:nvPicPr>
          <p:cNvPr id="11" name="Рисунок 10" descr="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1030287" cy="2316162"/>
          </a:xfrm>
          <a:prstGeom prst="rect">
            <a:avLst/>
          </a:prstGeom>
          <a:noFill/>
        </p:spPr>
      </p:pic>
      <p:pic>
        <p:nvPicPr>
          <p:cNvPr id="9" name="Содержимое 8" descr="7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149725"/>
            <a:ext cx="4248150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7019925" y="1196975"/>
            <a:ext cx="1944688" cy="2159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428992" y="5357826"/>
            <a:ext cx="5214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</a:rPr>
              <a:t>В.В.Кульбеда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algn="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</a:rPr>
              <a:t> Начальник управления образованием</a:t>
            </a:r>
          </a:p>
          <a:p>
            <a:pPr algn="r"/>
            <a:endParaRPr lang="ru-RU" sz="1600" b="1" i="1" dirty="0" smtClean="0">
              <a:latin typeface="Times New Roman" pitchFamily="18" charset="0"/>
            </a:endParaRPr>
          </a:p>
          <a:p>
            <a:endParaRPr lang="ru-RU" sz="1600" dirty="0"/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214290"/>
            <a:ext cx="8229600" cy="746125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</a:rPr>
              <a:t>Взаимодействие учреждений образования с родительской</a:t>
            </a:r>
            <a:br>
              <a:rPr lang="ru-RU" sz="2000" dirty="0" smtClean="0">
                <a:latin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</a:rPr>
              <a:t> общественностью, попечительскими советами </a:t>
            </a:r>
            <a:br>
              <a:rPr lang="ru-RU" sz="2000" dirty="0" smtClean="0">
                <a:latin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</a:rPr>
              <a:t>по вопросам противодействия коррупции</a:t>
            </a:r>
            <a:endParaRPr lang="ru-RU" sz="2000" dirty="0">
              <a:latin typeface="Times New Roman" pitchFamily="18" charset="0"/>
            </a:endParaRPr>
          </a:p>
        </p:txBody>
      </p:sp>
      <p:sp>
        <p:nvSpPr>
          <p:cNvPr id="421892" name="Rectangle 4"/>
          <p:cNvSpPr>
            <a:spLocks noChangeArrowheads="1"/>
          </p:cNvSpPr>
          <p:nvPr/>
        </p:nvSpPr>
        <p:spPr bwMode="auto">
          <a:xfrm>
            <a:off x="7019925" y="1196975"/>
            <a:ext cx="1873250" cy="2159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400"/>
          </a:p>
        </p:txBody>
      </p:sp>
      <p:pic>
        <p:nvPicPr>
          <p:cNvPr id="421893" name="Picture 5" descr="C:\декада мероприятия инфы и фототчеты ОУ\2лицей\Отчет по антикоррупции посл\Отчет по антикоррупции\DSCF11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100159"/>
            <a:ext cx="7559675" cy="5400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8229600" cy="746125"/>
          </a:xfrm>
        </p:spPr>
        <p:txBody>
          <a:bodyPr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 итогам конкурса рисунков и плакатов «Будущее моей страны в моих руках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 плану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антикоррупционной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декады была организована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выставка лучших работ.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1928801"/>
            <a:ext cx="4178204" cy="42629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8" name="Picture 6" descr="DSC0317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928802"/>
            <a:ext cx="4584857" cy="4357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over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-32" y="428604"/>
            <a:ext cx="8501122" cy="928694"/>
          </a:xfrm>
        </p:spPr>
        <p:txBody>
          <a:bodyPr/>
          <a:lstStyle/>
          <a:p>
            <a:pPr algn="ctr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Конкурс сочинений «Мое представление о том, что такое взятка и почему надо за это наказывать». Лучшими сочинениями были признаны сочинения учащихся 7Б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класса СОШ №6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Агеева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Кирилла,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Хуснутдинова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Айрата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Шаламова Дмитрия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5038"/>
            <a:ext cx="8229600" cy="3921125"/>
          </a:xfrm>
        </p:spPr>
        <p:txBody>
          <a:bodyPr/>
          <a:lstStyle/>
          <a:p>
            <a:endParaRPr lang="ru-RU"/>
          </a:p>
        </p:txBody>
      </p:sp>
      <p:pic>
        <p:nvPicPr>
          <p:cNvPr id="4100" name="Picture 4" descr="DSC031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857364"/>
            <a:ext cx="4712492" cy="43815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1" name="Picture 5" descr="DSC031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857364"/>
            <a:ext cx="3923786" cy="44529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over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406692" name="Rectangle 164"/>
          <p:cNvSpPr>
            <a:spLocks noChangeArrowheads="1"/>
          </p:cNvSpPr>
          <p:nvPr/>
        </p:nvSpPr>
        <p:spPr bwMode="auto">
          <a:xfrm>
            <a:off x="7019925" y="1196975"/>
            <a:ext cx="1944688" cy="2159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06961" name="Picture 433" descr="C:\декада мероприятия инфы и фототчеты ОУ\7гимназ\7 гимназия\SAM_6205.JP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 l="4785" r="5566"/>
          <a:stretch>
            <a:fillRect/>
          </a:stretch>
        </p:blipFill>
        <p:spPr bwMode="auto">
          <a:xfrm>
            <a:off x="357158" y="1000108"/>
            <a:ext cx="8501122" cy="5530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3" name="TextBox 52"/>
          <p:cNvSpPr txBox="1"/>
          <p:nvPr/>
        </p:nvSpPr>
        <p:spPr>
          <a:xfrm>
            <a:off x="357158" y="-24"/>
            <a:ext cx="72866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Уроки </a:t>
            </a:r>
            <a:r>
              <a:rPr lang="ru-RU" sz="2800" b="1" u="none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антикоррупционного</a:t>
            </a:r>
            <a:r>
              <a:rPr lang="ru-RU" sz="2800" b="1" u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none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мировоспитания</a:t>
            </a:r>
            <a:endParaRPr lang="ru-RU" sz="2800" b="1" u="none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/>
              <a:t>Проведение бесед с участниками образовательных процессов на тему: «Формирование нетерпимого отношения к проявлениям «бытовой коррупции»</a:t>
            </a:r>
            <a:endParaRPr lang="ru-RU" sz="2000" dirty="0"/>
          </a:p>
        </p:txBody>
      </p:sp>
      <p:pic>
        <p:nvPicPr>
          <p:cNvPr id="433154" name="Picture 2" descr="K:\слайд коррупция\декада мероприятия инфы и фототчеты ОУ\1сош\1 сош фототч\IMG_095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8571670" cy="61245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942" name="Picture 6" descr="K:\слайд коррупция\декада мероприятия инфы и фототчеты ОУ\12сош\коррупция для сайта\коррупция для сайта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57325"/>
            <a:ext cx="7559675" cy="5400675"/>
          </a:xfrm>
          <a:prstGeom prst="rect">
            <a:avLst/>
          </a:prstGeom>
          <a:noFill/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746125"/>
          </a:xfrm>
        </p:spPr>
        <p:txBody>
          <a:bodyPr/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Антикоррупционное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образование и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антикоррупционная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пропаганда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Заголовок 102"/>
          <p:cNvSpPr>
            <a:spLocks noGrp="1"/>
          </p:cNvSpPr>
          <p:nvPr>
            <p:ph type="title"/>
          </p:nvPr>
        </p:nvSpPr>
        <p:spPr>
          <a:xfrm>
            <a:off x="71406" y="214290"/>
            <a:ext cx="8229600" cy="746125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Международный день борьбы с коррупцией в системе образования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 участием правоохранительных органов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5060" name="Рисунок 4" descr="Описание: C:\Users\Минулаева Альфия\Desktop\2013-14\Рабочие программы кружков\фото\антикоррупция\DSC00841.JPG"/>
          <p:cNvPicPr>
            <a:picLocks noChangeAspect="1" noChangeArrowheads="1"/>
          </p:cNvPicPr>
          <p:nvPr/>
        </p:nvPicPr>
        <p:blipFill>
          <a:blip r:embed="rId2" cstate="print"/>
          <a:srcRect t="7755"/>
          <a:stretch>
            <a:fillRect/>
          </a:stretch>
        </p:blipFill>
        <p:spPr bwMode="auto">
          <a:xfrm>
            <a:off x="500034" y="1500174"/>
            <a:ext cx="8215370" cy="5143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3" name="Rectangle 3"/>
          <p:cNvSpPr>
            <a:spLocks noChangeArrowheads="1"/>
          </p:cNvSpPr>
          <p:nvPr/>
        </p:nvSpPr>
        <p:spPr bwMode="auto">
          <a:xfrm>
            <a:off x="6948488" y="1196975"/>
            <a:ext cx="1944687" cy="2159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409609" name="Object 9"/>
          <p:cNvGraphicFramePr>
            <a:graphicFrameLocks noChangeAspect="1"/>
          </p:cNvGraphicFramePr>
          <p:nvPr/>
        </p:nvGraphicFramePr>
        <p:xfrm>
          <a:off x="500034" y="500042"/>
          <a:ext cx="7786742" cy="5839380"/>
        </p:xfrm>
        <a:graphic>
          <a:graphicData uri="http://schemas.openxmlformats.org/presentationml/2006/ole">
            <p:oleObj spid="_x0000_s409609" name="Презентация" r:id="rId3" imgW="4570654" imgH="3427618" progId="PowerPoint.Show.8">
              <p:embed/>
            </p:oleObj>
          </a:graphicData>
        </a:graphic>
      </p:graphicFrame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46125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Обсуждение и принятие нормативных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актов по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антикоррупции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образовании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9058" name="Picture 2" descr="J:\Родительское собрание-2014\IMG_76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876" y="1071546"/>
            <a:ext cx="8251090" cy="5500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52"/>
            <a:ext cx="8229600" cy="746125"/>
          </a:xfrm>
        </p:spPr>
        <p:txBody>
          <a:bodyPr/>
          <a:lstStyle/>
          <a:p>
            <a:pPr algn="ctr"/>
            <a:r>
              <a:rPr lang="ru-RU" sz="1600" dirty="0" smtClean="0"/>
              <a:t>Проведение  круглых столов </a:t>
            </a:r>
            <a:r>
              <a:rPr lang="ru-RU" sz="1600" dirty="0"/>
              <a:t>«Причины, порождающие коррупцию» с участием  заместителя секретаря местного политического </a:t>
            </a:r>
            <a:r>
              <a:rPr lang="ru-RU" sz="1600" dirty="0" smtClean="0"/>
              <a:t>совета</a:t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1600" dirty="0"/>
              <a:t>«Единая Россия», депутата </a:t>
            </a:r>
            <a:r>
              <a:rPr lang="ru-RU" sz="1600" dirty="0" err="1" smtClean="0"/>
              <a:t>Бугульминского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1600" dirty="0"/>
              <a:t>муниципального образования </a:t>
            </a:r>
            <a:r>
              <a:rPr lang="ru-RU" sz="1600" dirty="0" err="1"/>
              <a:t>Белодурова</a:t>
            </a:r>
            <a:r>
              <a:rPr lang="ru-RU" sz="1600" dirty="0"/>
              <a:t> А.Ю.</a:t>
            </a:r>
          </a:p>
        </p:txBody>
      </p:sp>
      <p:pic>
        <p:nvPicPr>
          <p:cNvPr id="6148" name="Picture 4" descr="DSC031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82162"/>
            <a:ext cx="7715304" cy="5147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142908" y="285728"/>
            <a:ext cx="8229600" cy="746125"/>
          </a:xfrm>
        </p:spPr>
        <p:txBody>
          <a:bodyPr/>
          <a:lstStyle/>
          <a:p>
            <a:pPr algn="ctr"/>
            <a:r>
              <a:rPr lang="ru-RU" sz="2400" dirty="0" smtClean="0"/>
              <a:t>Использование методических и учебных пособий</a:t>
            </a:r>
            <a:br>
              <a:rPr lang="ru-RU" sz="2400" dirty="0" smtClean="0"/>
            </a:br>
            <a:r>
              <a:rPr lang="ru-RU" sz="2400" dirty="0" smtClean="0"/>
              <a:t> в </a:t>
            </a:r>
            <a:r>
              <a:rPr lang="ru-RU" sz="2400" dirty="0" err="1" smtClean="0"/>
              <a:t>антикоррупционном</a:t>
            </a:r>
            <a:r>
              <a:rPr lang="ru-RU" sz="2400" dirty="0" smtClean="0"/>
              <a:t> образовании</a:t>
            </a:r>
            <a:endParaRPr lang="ru-RU" sz="2400" dirty="0"/>
          </a:p>
        </p:txBody>
      </p:sp>
      <p:pic>
        <p:nvPicPr>
          <p:cNvPr id="432130" name="Picture 2" descr="K:\слайд коррупция\декада мероприятия инфы и фототчеты ОУ\1сош\1 сош фототч\IMG_09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9298"/>
          <a:stretch>
            <a:fillRect/>
          </a:stretch>
        </p:blipFill>
        <p:spPr bwMode="auto">
          <a:xfrm>
            <a:off x="714348" y="1214422"/>
            <a:ext cx="7848061" cy="53387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7858148" cy="746125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Соблюдение порядка приема обращений граждан, систематическое обновление стенда «Коррупции- нет!»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1106" name="Picture 2" descr="J:\IMG_98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41" t="18690" r="10721" b="11575"/>
          <a:stretch>
            <a:fillRect/>
          </a:stretch>
        </p:blipFill>
        <p:spPr bwMode="auto">
          <a:xfrm rot="5400000">
            <a:off x="-551884" y="2346468"/>
            <a:ext cx="5112922" cy="35632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31108" name="Picture 4" descr="J:\IMG_9842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l="30324"/>
          <a:stretch>
            <a:fillRect/>
          </a:stretch>
        </p:blipFill>
        <p:spPr bwMode="auto">
          <a:xfrm>
            <a:off x="3995526" y="1643050"/>
            <a:ext cx="5077068" cy="4857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2"/>
          <p:cNvSpPr>
            <a:spLocks noGrp="1" noChangeArrowheads="1"/>
          </p:cNvSpPr>
          <p:nvPr>
            <p:ph type="title"/>
          </p:nvPr>
        </p:nvSpPr>
        <p:spPr>
          <a:xfrm>
            <a:off x="-71470" y="214290"/>
            <a:ext cx="8229600" cy="746125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</a:rPr>
              <a:t>Ведение  на официальном сайте Управления рубрики «Противодействие коррупции»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411652" name="Rectangle 4"/>
          <p:cNvSpPr>
            <a:spLocks noChangeArrowheads="1"/>
          </p:cNvSpPr>
          <p:nvPr/>
        </p:nvSpPr>
        <p:spPr bwMode="auto">
          <a:xfrm>
            <a:off x="7019925" y="1196975"/>
            <a:ext cx="1873250" cy="2159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1655" name="Picture 7"/>
          <p:cNvPicPr>
            <a:picLocks noChangeAspect="1" noChangeArrowheads="1"/>
          </p:cNvPicPr>
          <p:nvPr/>
        </p:nvPicPr>
        <p:blipFill>
          <a:blip r:embed="rId2"/>
          <a:srcRect l="2970" t="2640" r="1980" b="3630"/>
          <a:stretch>
            <a:fillRect/>
          </a:stretch>
        </p:blipFill>
        <p:spPr bwMode="auto">
          <a:xfrm>
            <a:off x="285720" y="928670"/>
            <a:ext cx="8501122" cy="5666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6" name="Rectangle 4"/>
          <p:cNvSpPr>
            <a:spLocks noGrp="1" noChangeArrowheads="1"/>
          </p:cNvSpPr>
          <p:nvPr>
            <p:ph type="title"/>
          </p:nvPr>
        </p:nvSpPr>
        <p:spPr>
          <a:xfrm>
            <a:off x="-32" y="260350"/>
            <a:ext cx="8483631" cy="746125"/>
          </a:xfrm>
          <a:ln/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Проведение совещаний, заседаний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антикоррупционных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комиссий,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советов руководителей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2838" name="Picture 166" descr="C:\декада мероприятия инфы и фототчеты ОУ\1сош\1 сош фототч\IMG_09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85628"/>
            <a:ext cx="7631615" cy="5500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2545"/>
            <a:ext cx="8229600" cy="746125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и проведение совместных </a:t>
            </a:r>
            <a:r>
              <a:rPr lang="ru-R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антикоррупционных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мероприятий в системе образования с представителями</a:t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правоохранительных органов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082" name="Picture 2" descr="J:\Новая папка\Прокурор\Лицей №2\IMG_79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71546"/>
            <a:ext cx="8143932" cy="5429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8229600" cy="746125"/>
          </a:xfrm>
        </p:spPr>
        <p:txBody>
          <a:bodyPr/>
          <a:lstStyle/>
          <a:p>
            <a:pPr algn="ctr"/>
            <a:r>
              <a:rPr lang="ru-RU" sz="1800" dirty="0" smtClean="0">
                <a:latin typeface="Times New Roman" pitchFamily="18" charset="0"/>
              </a:rPr>
              <a:t>Организация выступлений сотрудников правоохранительных органов,</a:t>
            </a:r>
            <a:br>
              <a:rPr lang="ru-RU" sz="1800" dirty="0" smtClean="0">
                <a:latin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</a:rPr>
              <a:t> прокуратуры, членов </a:t>
            </a:r>
            <a:r>
              <a:rPr lang="ru-RU" sz="1800" dirty="0" err="1" smtClean="0">
                <a:latin typeface="Times New Roman" pitchFamily="18" charset="0"/>
              </a:rPr>
              <a:t>антикоррупционной</a:t>
            </a:r>
            <a:r>
              <a:rPr lang="ru-RU" sz="1800" dirty="0" smtClean="0">
                <a:latin typeface="Times New Roman" pitchFamily="18" charset="0"/>
              </a:rPr>
              <a:t> комиссии при </a:t>
            </a:r>
            <a:br>
              <a:rPr lang="ru-RU" sz="1800" dirty="0" smtClean="0">
                <a:latin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</a:rPr>
              <a:t>Главе </a:t>
            </a:r>
            <a:r>
              <a:rPr lang="ru-RU" sz="1800" dirty="0" err="1" smtClean="0">
                <a:latin typeface="Times New Roman" pitchFamily="18" charset="0"/>
              </a:rPr>
              <a:t>Бугульминского</a:t>
            </a:r>
            <a:r>
              <a:rPr lang="ru-RU" sz="1800" dirty="0" smtClean="0">
                <a:latin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</a:rPr>
              <a:t>муниципальнолго</a:t>
            </a:r>
            <a:r>
              <a:rPr lang="ru-RU" sz="1800" dirty="0" smtClean="0">
                <a:latin typeface="Times New Roman" pitchFamily="18" charset="0"/>
              </a:rPr>
              <a:t> района</a:t>
            </a:r>
            <a:endParaRPr lang="ru-RU" sz="1800" dirty="0">
              <a:latin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415750" name="Rectangle 6"/>
          <p:cNvSpPr>
            <a:spLocks noChangeArrowheads="1"/>
          </p:cNvSpPr>
          <p:nvPr/>
        </p:nvSpPr>
        <p:spPr bwMode="auto">
          <a:xfrm>
            <a:off x="7019925" y="1196975"/>
            <a:ext cx="1873250" cy="2159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5751" name="Picture 7" descr="C:\декада мероприятия инфы и фототчеты ОУ\2лицей\Отчет по антикоррупции посл\Отчет по антикоррупции\DSCF11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142984"/>
            <a:ext cx="7858180" cy="5400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7TGp_Child_light_ani">
  <a:themeElements>
    <a:clrScheme name="597TGp_Child_light_ani 1">
      <a:dk1>
        <a:srgbClr val="000000"/>
      </a:dk1>
      <a:lt1>
        <a:srgbClr val="BBEAA8"/>
      </a:lt1>
      <a:dk2>
        <a:srgbClr val="063C60"/>
      </a:dk2>
      <a:lt2>
        <a:srgbClr val="FFFFFF"/>
      </a:lt2>
      <a:accent1>
        <a:srgbClr val="5598CF"/>
      </a:accent1>
      <a:accent2>
        <a:srgbClr val="AAD955"/>
      </a:accent2>
      <a:accent3>
        <a:srgbClr val="DAF3D1"/>
      </a:accent3>
      <a:accent4>
        <a:srgbClr val="000000"/>
      </a:accent4>
      <a:accent5>
        <a:srgbClr val="B4CAE4"/>
      </a:accent5>
      <a:accent6>
        <a:srgbClr val="9AC44C"/>
      </a:accent6>
      <a:hlink>
        <a:srgbClr val="C7AA6F"/>
      </a:hlink>
      <a:folHlink>
        <a:srgbClr val="9E65B7"/>
      </a:folHlink>
    </a:clrScheme>
    <a:fontScheme name="597TGp_Child_light_a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97TGp_Child_light_ani 1">
        <a:dk1>
          <a:srgbClr val="000000"/>
        </a:dk1>
        <a:lt1>
          <a:srgbClr val="BBEAA8"/>
        </a:lt1>
        <a:dk2>
          <a:srgbClr val="063C60"/>
        </a:dk2>
        <a:lt2>
          <a:srgbClr val="FFFFFF"/>
        </a:lt2>
        <a:accent1>
          <a:srgbClr val="5598CF"/>
        </a:accent1>
        <a:accent2>
          <a:srgbClr val="AAD955"/>
        </a:accent2>
        <a:accent3>
          <a:srgbClr val="DAF3D1"/>
        </a:accent3>
        <a:accent4>
          <a:srgbClr val="000000"/>
        </a:accent4>
        <a:accent5>
          <a:srgbClr val="B4CAE4"/>
        </a:accent5>
        <a:accent6>
          <a:srgbClr val="9AC44C"/>
        </a:accent6>
        <a:hlink>
          <a:srgbClr val="C7AA6F"/>
        </a:hlink>
        <a:folHlink>
          <a:srgbClr val="9E65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97TGp_Child_light_ani 2">
        <a:dk1>
          <a:srgbClr val="000000"/>
        </a:dk1>
        <a:lt1>
          <a:srgbClr val="F6EDA8"/>
        </a:lt1>
        <a:dk2>
          <a:srgbClr val="006600"/>
        </a:dk2>
        <a:lt2>
          <a:srgbClr val="FFFFFF"/>
        </a:lt2>
        <a:accent1>
          <a:srgbClr val="73C95B"/>
        </a:accent1>
        <a:accent2>
          <a:srgbClr val="F7C037"/>
        </a:accent2>
        <a:accent3>
          <a:srgbClr val="FAF4D1"/>
        </a:accent3>
        <a:accent4>
          <a:srgbClr val="000000"/>
        </a:accent4>
        <a:accent5>
          <a:srgbClr val="BCE1B5"/>
        </a:accent5>
        <a:accent6>
          <a:srgbClr val="E0AE31"/>
        </a:accent6>
        <a:hlink>
          <a:srgbClr val="2393CB"/>
        </a:hlink>
        <a:folHlink>
          <a:srgbClr val="CB057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97TGp_Child_light_ani 3">
        <a:dk1>
          <a:srgbClr val="000000"/>
        </a:dk1>
        <a:lt1>
          <a:srgbClr val="FCE6AE"/>
        </a:lt1>
        <a:dk2>
          <a:srgbClr val="800000"/>
        </a:dk2>
        <a:lt2>
          <a:srgbClr val="FFFFFF"/>
        </a:lt2>
        <a:accent1>
          <a:srgbClr val="F66C2E"/>
        </a:accent1>
        <a:accent2>
          <a:srgbClr val="F9DE3D"/>
        </a:accent2>
        <a:accent3>
          <a:srgbClr val="FDF0D3"/>
        </a:accent3>
        <a:accent4>
          <a:srgbClr val="000000"/>
        </a:accent4>
        <a:accent5>
          <a:srgbClr val="FABAAD"/>
        </a:accent5>
        <a:accent6>
          <a:srgbClr val="E2C936"/>
        </a:accent6>
        <a:hlink>
          <a:srgbClr val="6CCA85"/>
        </a:hlink>
        <a:folHlink>
          <a:srgbClr val="DCA44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3520</TotalTime>
  <Words>178</Words>
  <Application>Microsoft Office PowerPoint</Application>
  <PresentationFormat>Экран (4:3)</PresentationFormat>
  <Paragraphs>24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Times New Roman</vt:lpstr>
      <vt:lpstr>597TGp_Child_light_ani</vt:lpstr>
      <vt:lpstr>Презентация Microsoft Office PowerPoint 97-2003</vt:lpstr>
      <vt:lpstr>Слайд 1</vt:lpstr>
      <vt:lpstr>Обсуждение и принятие нормативных актов по антикоррупции в образовании</vt:lpstr>
      <vt:lpstr>Проведение  круглых столов «Причины, порождающие коррупцию» с участием  заместителя секретаря местного политического совета  «Единая Россия», депутата Бугульминского  муниципального образования Белодурова А.Ю.</vt:lpstr>
      <vt:lpstr>Использование методических и учебных пособий  в антикоррупционном образовании</vt:lpstr>
      <vt:lpstr>Соблюдение порядка приема обращений граждан, систематическое обновление стенда «Коррупции- нет!»</vt:lpstr>
      <vt:lpstr>Ведение  на официальном сайте Управления рубрики «Противодействие коррупции»</vt:lpstr>
      <vt:lpstr>Проведение совещаний, заседаний  антикоррупционных комиссий,  советов руководителей учреждений образования</vt:lpstr>
      <vt:lpstr>Организация и проведение совместных антикоррупционных  мероприятий в системе образования с представителями  правоохранительных органов</vt:lpstr>
      <vt:lpstr>Организация выступлений сотрудников правоохранительных органов,  прокуратуры, членов антикоррупционной комиссии при  Главе Бугульминского муниципальнолго района</vt:lpstr>
      <vt:lpstr>Взаимодействие учреждений образования с родительской  общественностью, попечительскими советами  по вопросам противодействия коррупции</vt:lpstr>
      <vt:lpstr>По итогам конкурса рисунков и плакатов «Будущее моей страны в моих руках»  по плану антикоррупционной декады была организована выставка лучших работ.</vt:lpstr>
      <vt:lpstr>Конкурс сочинений «Мое представление о том, что такое взятка и почему надо за это наказывать». Лучшими сочинениями были признаны сочинения учащихся 7Б класса СОШ №6 Агеева Кирилла, Хуснутдинова Айрата, Шаламова Дмитрия </vt:lpstr>
      <vt:lpstr>Слайд 13</vt:lpstr>
      <vt:lpstr>Проведение бесед с участниками образовательных процессов на тему: «Формирование нетерпимого отношения к проявлениям «бытовой коррупции»</vt:lpstr>
      <vt:lpstr>Антикоррупционное образование и  антикоррупционная пропаганда</vt:lpstr>
      <vt:lpstr>Международный день борьбы с коррупцией в системе образования  с участием правоохранительных органов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1</dc:creator>
  <cp:lastModifiedBy>Admin</cp:lastModifiedBy>
  <cp:revision>185</cp:revision>
  <dcterms:created xsi:type="dcterms:W3CDTF">2010-08-24T05:27:08Z</dcterms:created>
  <dcterms:modified xsi:type="dcterms:W3CDTF">2014-04-08T12:27:42Z</dcterms:modified>
</cp:coreProperties>
</file>